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58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70" r:id="rId15"/>
    <p:sldId id="272" r:id="rId16"/>
    <p:sldId id="271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7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011F7-EBFA-4225-A111-C69FD0EB4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1BE572-43BB-4FEB-9878-A86A83A91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BC26D-52A3-466F-909B-9696A9CC5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A00F4-2611-4FCD-81EF-B98C3A177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5AE00-57E0-46A3-ABF3-A4C9D3073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11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7E2E4-9AC5-4B24-8E45-7EBEB6A75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BBE09-8BC2-481D-93FE-E7A5F6E00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FFE61-E4DE-44CE-B13B-E213DF417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C2FC8-57B8-4064-86B8-49573E3C7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1AE31-25E1-4BF5-89B5-4CED7A0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25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A4F58D-F01B-4D22-A966-5BA5DF8A53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DBC3D7-6A0E-4559-8390-679B4AE99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6E078-EB6B-4F98-97A6-680EDBF2F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521B7-4021-4474-8415-69C67398A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BF3A5-8CF8-41BF-B193-738298951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2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08F9-841D-4843-B5AD-63A313B6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9102A-56BE-4162-B322-2021C3C22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71AC5-E850-4FB0-8546-9E33FCA99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B005-59F4-4CED-935F-1B3FC3BB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CE0CE-525D-44C7-A730-B5855B424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4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40334-CA05-4D88-82D7-A741D04FA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507B9-C004-462C-8DC8-9FD69A623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3DDA1-73D8-4FB7-B036-81F638B10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7F872-73AF-4C6F-AEEE-A30773D32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C2400-682C-4A96-803A-67F9F7DFB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47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EB74-BF67-46DB-8FAE-7301B25A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85706-A32C-4374-9039-1698FCA87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AB450-F2F5-4E6A-BBA0-6E641D2B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DB9D-A356-4DA1-899F-88FA18412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261BF-9CFE-455A-A78A-D3A516409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CAEB3-C782-4F88-AAE1-EBF83939F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7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64B39-A1BD-41A7-AA87-4AAA27DA1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0BAF3-046D-4570-8DBC-C23ACFFA5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2BF57-8B75-430D-9ED9-5B2A96DDF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6A675A-588B-40CA-B5BA-08C910518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A15CE2-4F06-4B0F-9A53-C757BDF8D6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64DB5C-2987-4BA6-82E2-A7BA8D47A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7C3CAC-2BBD-4ABA-A342-0F48D57B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878BEA-CC10-43E4-9997-D4D467F59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56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A3BC-CC50-41C4-A9F9-4DAB92337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85BDF3-4DF7-45DB-A2B9-4B3600298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777574-F39B-4FAA-9941-6AB8E998C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C9689-E4A8-4B43-A0C8-B79CAA499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3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1AFD6E-44AE-4AA0-AD80-098D18F45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E91D6-2629-45DD-A700-60948D70D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BD61-AB43-42B5-811D-ABBC59CCE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9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D60D-6A24-47F0-A5A6-583C88FAC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4E8D2-5767-4013-AFE6-89ACC7AA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11BE1-124E-4E1E-B69C-0D6AADAB0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866854-A1F7-4B64-80F0-525D2F7C4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0855D-38A8-44A8-A92E-28BDF16F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38428-2AD4-4A4C-86A6-66499E1F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7E54-E484-4116-A9A3-D46997873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E51A2A-1AEC-4113-A758-2121CEC903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9B80F-2A56-42CA-BC7F-48A2A24C8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7DB0A-5915-498C-B5FF-AE7634F64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98974-AD42-4F35-B3E0-34442F12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47EAC-60CF-4AC4-BE5D-0CDE5E04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4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DE9E46-6020-4C4C-BE2E-CE0CB1A69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C089C-FE45-4D99-8262-E98375686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E4AF0-79B4-41B9-8682-521E7B5E7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9A551-77B6-4CCB-BEF2-70F188A959B6}" type="datetimeFigureOut">
              <a:rPr lang="en-US" smtClean="0"/>
              <a:t>12/20/2021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1CA0E-BBD0-41D7-BE72-E7F5F993D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271BA-256C-4ED9-BA70-B01E817A92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313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E09BF8-7AB8-48F6-8B2E-BCF4CA084A29}"/>
              </a:ext>
            </a:extLst>
          </p:cNvPr>
          <p:cNvSpPr/>
          <p:nvPr/>
        </p:nvSpPr>
        <p:spPr>
          <a:xfrm>
            <a:off x="5989067" y="2574369"/>
            <a:ext cx="4686953" cy="1924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35F7F6-6AA7-4171-9263-39B8C832B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067" y="2574370"/>
            <a:ext cx="4686954" cy="192431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4CDB936-C7BF-4EA5-BA44-B6273E73A7F6}"/>
              </a:ext>
            </a:extLst>
          </p:cNvPr>
          <p:cNvSpPr/>
          <p:nvPr/>
        </p:nvSpPr>
        <p:spPr>
          <a:xfrm>
            <a:off x="1047363" y="2574370"/>
            <a:ext cx="4163006" cy="1448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A3128C3-03C9-4B95-B73E-F648B4BAE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3" y="2574370"/>
            <a:ext cx="4163006" cy="14480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954505" y="2069432"/>
            <a:ext cx="9721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  				     how it’s going</a:t>
            </a:r>
          </a:p>
        </p:txBody>
      </p:sp>
    </p:spTree>
    <p:extLst>
      <p:ext uri="{BB962C8B-B14F-4D97-AF65-F5344CB8AC3E}">
        <p14:creationId xmlns:p14="http://schemas.microsoft.com/office/powerpoint/2010/main" val="2917059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7EACF8-149A-4996-BC24-612F46B8B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84" y="551297"/>
            <a:ext cx="6096000" cy="5238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147A90-064C-4AA4-95BB-B6A8F4028AB2}"/>
              </a:ext>
            </a:extLst>
          </p:cNvPr>
          <p:cNvSpPr txBox="1"/>
          <p:nvPr/>
        </p:nvSpPr>
        <p:spPr>
          <a:xfrm>
            <a:off x="4391025" y="771525"/>
            <a:ext cx="18811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A04A65-A8BD-4E91-9751-5EDC473A9767}"/>
              </a:ext>
            </a:extLst>
          </p:cNvPr>
          <p:cNvSpPr txBox="1"/>
          <p:nvPr/>
        </p:nvSpPr>
        <p:spPr>
          <a:xfrm>
            <a:off x="4428611" y="3560513"/>
            <a:ext cx="23494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 with an upcoming deadline</a:t>
            </a:r>
          </a:p>
        </p:txBody>
      </p:sp>
    </p:spTree>
    <p:extLst>
      <p:ext uri="{BB962C8B-B14F-4D97-AF65-F5344CB8AC3E}">
        <p14:creationId xmlns:p14="http://schemas.microsoft.com/office/powerpoint/2010/main" val="1573532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9BE2E5-F410-4611-B5A7-004AD9FE3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061" y="1712022"/>
            <a:ext cx="8534400" cy="4762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8A23CEF-B280-4D36-B2E1-FF52CBFAEC3C}"/>
              </a:ext>
            </a:extLst>
          </p:cNvPr>
          <p:cNvSpPr/>
          <p:nvPr/>
        </p:nvSpPr>
        <p:spPr>
          <a:xfrm>
            <a:off x="7464568" y="5964871"/>
            <a:ext cx="1162050" cy="357188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Heebo Medium" panose="020B0604020202020204" pitchFamily="2" charset="-79"/>
                <a:cs typeface="Heebo Medium" panose="020B0604020202020204" pitchFamily="2" charset="-79"/>
              </a:rPr>
              <a:t>Technical debt</a:t>
            </a:r>
          </a:p>
        </p:txBody>
      </p:sp>
    </p:spTree>
    <p:extLst>
      <p:ext uri="{BB962C8B-B14F-4D97-AF65-F5344CB8AC3E}">
        <p14:creationId xmlns:p14="http://schemas.microsoft.com/office/powerpoint/2010/main" val="1430934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EF76D72-AA2E-452B-B83F-6A00FD44E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458" y="1047750"/>
            <a:ext cx="70008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pcoming Events - Power Apps User Group">
            <a:extLst>
              <a:ext uri="{FF2B5EF4-FFF2-40B4-BE49-F238E27FC236}">
                <a16:creationId xmlns:a16="http://schemas.microsoft.com/office/drawing/2014/main" id="{CBB87161-7DEE-4B01-843F-2059ED649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083" y="1457327"/>
            <a:ext cx="1736352" cy="995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icrosoft Power BI | Logopedia | Fandom">
            <a:extLst>
              <a:ext uri="{FF2B5EF4-FFF2-40B4-BE49-F238E27FC236}">
                <a16:creationId xmlns:a16="http://schemas.microsoft.com/office/drawing/2014/main" id="{642EA58F-8E9E-4FD0-8D31-25FE6C4C9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0371" y="1195388"/>
            <a:ext cx="850962" cy="84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Microsoft Excel Logo in SVG Vector or PNG File ...">
            <a:extLst>
              <a:ext uri="{FF2B5EF4-FFF2-40B4-BE49-F238E27FC236}">
                <a16:creationId xmlns:a16="http://schemas.microsoft.com/office/drawing/2014/main" id="{C53580A7-30FE-419C-8534-A54DEBD5E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888" y="1008452"/>
            <a:ext cx="1037643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icrosoft unveils a clean logo for the Azure product">
            <a:extLst>
              <a:ext uri="{FF2B5EF4-FFF2-40B4-BE49-F238E27FC236}">
                <a16:creationId xmlns:a16="http://schemas.microsoft.com/office/drawing/2014/main" id="{296FAD9B-9BA4-47A7-9BCB-425659225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1342" y="2397910"/>
            <a:ext cx="1229019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139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C4D30-0438-42EB-A6CE-0640F970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135" y="1589210"/>
            <a:ext cx="7620000" cy="4286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849CFA-3C33-47FA-A32F-2C570FC7A581}"/>
              </a:ext>
            </a:extLst>
          </p:cNvPr>
          <p:cNvSpPr txBox="1"/>
          <p:nvPr/>
        </p:nvSpPr>
        <p:spPr>
          <a:xfrm>
            <a:off x="1019175" y="719138"/>
            <a:ext cx="71294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lveticaNeue" pitchFamily="2" charset="0"/>
              </a:rPr>
              <a:t>Salesman: *slaps roof*</a:t>
            </a:r>
          </a:p>
          <a:p>
            <a:r>
              <a:rPr lang="en-US" sz="2800" b="1" dirty="0">
                <a:latin typeface="HelveticaNeue" pitchFamily="2" charset="0"/>
              </a:rPr>
              <a:t>“This dashboard can fit so much chartjunk in it”</a:t>
            </a:r>
          </a:p>
        </p:txBody>
      </p:sp>
    </p:spTree>
    <p:extLst>
      <p:ext uri="{BB962C8B-B14F-4D97-AF65-F5344CB8AC3E}">
        <p14:creationId xmlns:p14="http://schemas.microsoft.com/office/powerpoint/2010/main" val="3413220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110598D-DE75-4F84-808F-7BC2A668C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3738" y="1129065"/>
            <a:ext cx="4698517" cy="4649133"/>
          </a:xfrm>
          <a:prstGeom prst="rect">
            <a:avLst/>
          </a:prstGeom>
        </p:spPr>
      </p:pic>
      <p:pic>
        <p:nvPicPr>
          <p:cNvPr id="8" name="Picture 7" descr="A picture containing text, bird, black, oscine&#10;&#10;Description automatically generated">
            <a:extLst>
              <a:ext uri="{FF2B5EF4-FFF2-40B4-BE49-F238E27FC236}">
                <a16:creationId xmlns:a16="http://schemas.microsoft.com/office/drawing/2014/main" id="{353F3A2E-625C-4687-9B9E-C714C420A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059" y="2314281"/>
            <a:ext cx="2269038" cy="2963642"/>
          </a:xfrm>
          <a:prstGeom prst="rect">
            <a:avLst/>
          </a:prstGeom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82B3F83D-E5F1-4434-AF8D-0C22B4891F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385" y="1430959"/>
            <a:ext cx="2012262" cy="20122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392863-3826-48C3-80B5-87B1FB7BF522}"/>
              </a:ext>
            </a:extLst>
          </p:cNvPr>
          <p:cNvSpPr txBox="1"/>
          <p:nvPr/>
        </p:nvSpPr>
        <p:spPr>
          <a:xfrm>
            <a:off x="2022049" y="51847"/>
            <a:ext cx="74518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HelveticaNeue" pitchFamily="2" charset="0"/>
              </a:rPr>
              <a:t>*Slaps cover*</a:t>
            </a:r>
          </a:p>
          <a:p>
            <a:r>
              <a:rPr lang="en-US" sz="3200" b="1" dirty="0">
                <a:latin typeface="HelveticaNeue" pitchFamily="2" charset="0"/>
              </a:rPr>
              <a:t>“This baby makes a great Christmas gift”</a:t>
            </a:r>
          </a:p>
        </p:txBody>
      </p:sp>
    </p:spTree>
    <p:extLst>
      <p:ext uri="{BB962C8B-B14F-4D97-AF65-F5344CB8AC3E}">
        <p14:creationId xmlns:p14="http://schemas.microsoft.com/office/powerpoint/2010/main" val="3231551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C28505-1680-413D-8C68-870F7C517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052" y="-1704258"/>
            <a:ext cx="10153456" cy="5257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421672-BA0C-4F05-AEFF-4B74A144F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052" y="3553441"/>
            <a:ext cx="10172505" cy="52576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6BBA34-BDB6-4023-BBB6-810C8C4ED2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862" y="-1704258"/>
            <a:ext cx="10168695" cy="52576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F0B346-AE89-4583-9C64-37D449156F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6003" y="8811140"/>
            <a:ext cx="10172505" cy="52843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AA03582-BBA5-48CB-B51F-90FC53F2AA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5052" y="8822570"/>
            <a:ext cx="10191555" cy="52729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22D97A6-5A4F-48CC-92A1-716D9A5F594F}"/>
              </a:ext>
            </a:extLst>
          </p:cNvPr>
          <p:cNvSpPr txBox="1"/>
          <p:nvPr/>
        </p:nvSpPr>
        <p:spPr>
          <a:xfrm>
            <a:off x="1805651" y="2176041"/>
            <a:ext cx="90874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I think it's time for you to start to seriously consider Power Query.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378ACD-F359-4A67-A42E-BF4DFA9E8938}"/>
              </a:ext>
            </a:extLst>
          </p:cNvPr>
          <p:cNvSpPr txBox="1"/>
          <p:nvPr/>
        </p:nvSpPr>
        <p:spPr>
          <a:xfrm>
            <a:off x="1847085" y="7948564"/>
            <a:ext cx="9087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What do you mean?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51E53F-6235-450B-96F2-4F7B4BE45978}"/>
              </a:ext>
            </a:extLst>
          </p:cNvPr>
          <p:cNvSpPr txBox="1"/>
          <p:nvPr/>
        </p:nvSpPr>
        <p:spPr>
          <a:xfrm>
            <a:off x="1263141" y="12868510"/>
            <a:ext cx="101725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What do I mean? I mean convert that data into a table before you crash the file, you fat workbook.</a:t>
            </a:r>
          </a:p>
        </p:txBody>
      </p:sp>
      <p:pic>
        <p:nvPicPr>
          <p:cNvPr id="1026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663528C8-22B5-4AF5-8136-D1BDB1EBAC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1516285" y="-1510618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EE16B869-1BDE-4121-9116-44C6AD9FF5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4492907" y="3976128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What happens to Excel with more than 1 million rows? - Quora">
            <a:extLst>
              <a:ext uri="{FF2B5EF4-FFF2-40B4-BE49-F238E27FC236}">
                <a16:creationId xmlns:a16="http://schemas.microsoft.com/office/drawing/2014/main" id="{B0233C84-A210-4939-ABC0-8D5482C49A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11" b="40048"/>
          <a:stretch/>
        </p:blipFill>
        <p:spPr bwMode="auto">
          <a:xfrm>
            <a:off x="4379089" y="9459487"/>
            <a:ext cx="2372809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60D33F8-F769-4579-ACD2-3B357CA1C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542" y="-1359392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>
            <a:extLst>
              <a:ext uri="{FF2B5EF4-FFF2-40B4-BE49-F238E27FC236}">
                <a16:creationId xmlns:a16="http://schemas.microsoft.com/office/drawing/2014/main" id="{3B067177-1B09-430F-8576-07F217C7A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861" y="3921082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>
            <a:extLst>
              <a:ext uri="{FF2B5EF4-FFF2-40B4-BE49-F238E27FC236}">
                <a16:creationId xmlns:a16="http://schemas.microsoft.com/office/drawing/2014/main" id="{399ECABD-AE23-4535-BCD1-A22068CD5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134" y="9178781"/>
            <a:ext cx="1337871" cy="1337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533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erson, posing&#10;&#10;Description automatically generated">
            <a:extLst>
              <a:ext uri="{FF2B5EF4-FFF2-40B4-BE49-F238E27FC236}">
                <a16:creationId xmlns:a16="http://schemas.microsoft.com/office/drawing/2014/main" id="{20F22821-0389-41C5-902C-710D6B4D5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738" y="1687756"/>
            <a:ext cx="5715000" cy="3095625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76C3DBAD-9C44-4C33-AB2C-FB2D91ED4B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662" y="1687756"/>
            <a:ext cx="1261338" cy="98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885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B500CB-3D84-433C-B7EB-C39D25513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567" y="1813144"/>
            <a:ext cx="4834022" cy="37671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736403-4E88-4BE7-BE20-BBCF7FABAE89}"/>
              </a:ext>
            </a:extLst>
          </p:cNvPr>
          <p:cNvSpPr txBox="1"/>
          <p:nvPr/>
        </p:nvSpPr>
        <p:spPr>
          <a:xfrm>
            <a:off x="1438703" y="982147"/>
            <a:ext cx="4834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HelveticaNeue" pitchFamily="2" charset="0"/>
                <a:cs typeface="Helvetica" panose="020B0604020202020204" pitchFamily="34" charset="0"/>
              </a:rPr>
              <a:t>“It’s not about the tools, it’s about asking the right questions”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C739A0-C685-409B-BA8A-5E2C7A06981B}"/>
              </a:ext>
            </a:extLst>
          </p:cNvPr>
          <p:cNvSpPr txBox="1"/>
          <p:nvPr/>
        </p:nvSpPr>
        <p:spPr>
          <a:xfrm>
            <a:off x="1481567" y="5580282"/>
            <a:ext cx="4834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omic Sans MS" panose="030F0702030302020204" pitchFamily="66" charset="0"/>
                <a:cs typeface="Helvetica" panose="020B0604020202020204" pitchFamily="34" charset="0"/>
              </a:rPr>
              <a:t>Ought implies can. You can’t answer the questions without the tools</a:t>
            </a:r>
          </a:p>
        </p:txBody>
      </p:sp>
    </p:spTree>
    <p:extLst>
      <p:ext uri="{BB962C8B-B14F-4D97-AF65-F5344CB8AC3E}">
        <p14:creationId xmlns:p14="http://schemas.microsoft.com/office/powerpoint/2010/main" val="3774157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911081" y="436691"/>
            <a:ext cx="51160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HelveticaNeue" pitchFamily="2" charset="0"/>
                <a:cs typeface="Helvetica" panose="020B0604020202020204" pitchFamily="34" charset="0"/>
              </a:rPr>
              <a:t>Reject modernity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36F6E7-C0C5-44D1-AE93-45FA95074E00}"/>
              </a:ext>
            </a:extLst>
          </p:cNvPr>
          <p:cNvSpPr txBox="1"/>
          <p:nvPr/>
        </p:nvSpPr>
        <p:spPr>
          <a:xfrm>
            <a:off x="911081" y="3635290"/>
            <a:ext cx="51160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HelveticaNeue" pitchFamily="2" charset="0"/>
                <a:cs typeface="Helvetica" panose="020B0604020202020204" pitchFamily="34" charset="0"/>
              </a:rPr>
              <a:t>Embrace tradition</a:t>
            </a: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AA091F49-EF28-4C6E-BDB7-D7A7A0A0E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772" y="4343176"/>
            <a:ext cx="2455018" cy="2283401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633A07F8-5419-4EE8-BFC7-ADC094080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780" y="2262522"/>
            <a:ext cx="1121419" cy="1121419"/>
          </a:xfrm>
          <a:prstGeom prst="rect">
            <a:avLst/>
          </a:prstGeom>
        </p:spPr>
      </p:pic>
      <p:pic>
        <p:nvPicPr>
          <p:cNvPr id="13" name="Picture 12" descr="A picture containing text, tableware, dishware&#10;&#10;Description automatically generated">
            <a:extLst>
              <a:ext uri="{FF2B5EF4-FFF2-40B4-BE49-F238E27FC236}">
                <a16:creationId xmlns:a16="http://schemas.microsoft.com/office/drawing/2014/main" id="{2D81D412-60D8-439B-AF9B-398C4817A9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281" y="1804880"/>
            <a:ext cx="2007545" cy="730746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C83F3C51-7559-4ED5-89A4-EF83B24F0F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07" y="1041983"/>
            <a:ext cx="4056565" cy="969190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393D2179-8CE9-4AFA-B52C-9243392650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752" y="2703057"/>
            <a:ext cx="2051412" cy="59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734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9D0BE5-6C10-42A6-BFDB-F88DAF019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284" y="1709386"/>
            <a:ext cx="4506181" cy="3054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CEF9E0-C523-47C5-908A-1675A46A347C}"/>
              </a:ext>
            </a:extLst>
          </p:cNvPr>
          <p:cNvSpPr txBox="1"/>
          <p:nvPr/>
        </p:nvSpPr>
        <p:spPr>
          <a:xfrm>
            <a:off x="2734284" y="106305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EVERY STEP YOU TAKE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AC1D77-F213-47C4-ABAB-8D3521A3DB41}"/>
              </a:ext>
            </a:extLst>
          </p:cNvPr>
          <p:cNvSpPr txBox="1"/>
          <p:nvPr/>
        </p:nvSpPr>
        <p:spPr>
          <a:xfrm>
            <a:off x="2769453" y="476381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I’LL BE WATCHING YOU</a:t>
            </a:r>
          </a:p>
        </p:txBody>
      </p:sp>
    </p:spTree>
    <p:extLst>
      <p:ext uri="{BB962C8B-B14F-4D97-AF65-F5344CB8AC3E}">
        <p14:creationId xmlns:p14="http://schemas.microsoft.com/office/powerpoint/2010/main" val="35477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636098" y="444740"/>
            <a:ext cx="97215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</a:t>
            </a: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it’s going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1DE1B8-B3F1-40FD-8406-A183738C8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422" y="485561"/>
            <a:ext cx="7051986" cy="34022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62F01D-04C1-48F0-929E-AC836B99A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0965" y="4147199"/>
            <a:ext cx="7017443" cy="351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97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C0C24F-F4BF-4B88-9730-8C25A9D97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972" y="645881"/>
            <a:ext cx="5656394" cy="56563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671C6E-A454-4A6A-9F9D-74BFE2684B56}"/>
              </a:ext>
            </a:extLst>
          </p:cNvPr>
          <p:cNvSpPr txBox="1"/>
          <p:nvPr/>
        </p:nvSpPr>
        <p:spPr>
          <a:xfrm>
            <a:off x="3671210" y="967787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9B630-0C79-4268-9D1A-470F28DE635D}"/>
              </a:ext>
            </a:extLst>
          </p:cNvPr>
          <p:cNvSpPr txBox="1"/>
          <p:nvPr/>
        </p:nvSpPr>
        <p:spPr>
          <a:xfrm>
            <a:off x="5115900" y="1188411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2618A6-E742-4829-AA97-DA4FDA4CD98D}"/>
              </a:ext>
            </a:extLst>
          </p:cNvPr>
          <p:cNvSpPr txBox="1"/>
          <p:nvPr/>
        </p:nvSpPr>
        <p:spPr>
          <a:xfrm>
            <a:off x="6210692" y="645881"/>
            <a:ext cx="124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DATA ANALYSTS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462DE-84FB-4C97-9DCA-E550CB448BF2}"/>
              </a:ext>
            </a:extLst>
          </p:cNvPr>
          <p:cNvSpPr txBox="1"/>
          <p:nvPr/>
        </p:nvSpPr>
        <p:spPr>
          <a:xfrm>
            <a:off x="2899879" y="3718763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  <a:endParaRPr lang="en-US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FFD07E-7B1B-4547-9CB9-A7CE1FAED16B}"/>
              </a:ext>
            </a:extLst>
          </p:cNvPr>
          <p:cNvSpPr txBox="1"/>
          <p:nvPr/>
        </p:nvSpPr>
        <p:spPr>
          <a:xfrm>
            <a:off x="4902439" y="5051132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REPRODUCIBLE PROJECTS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C44949-BFB6-4CA8-A86F-CB3D62F73170}"/>
              </a:ext>
            </a:extLst>
          </p:cNvPr>
          <p:cNvSpPr txBox="1"/>
          <p:nvPr/>
        </p:nvSpPr>
        <p:spPr>
          <a:xfrm>
            <a:off x="4902440" y="5742370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COMPELLING VISUALIZATIONS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BF73DE-DF62-46BD-8D37-EAFBA6B79094}"/>
              </a:ext>
            </a:extLst>
          </p:cNvPr>
          <p:cNvSpPr txBox="1"/>
          <p:nvPr/>
        </p:nvSpPr>
        <p:spPr>
          <a:xfrm>
            <a:off x="6497216" y="4410863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ADVANCED ANALYTICS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FF201-3A92-4361-A330-1B961124F505}"/>
              </a:ext>
            </a:extLst>
          </p:cNvPr>
          <p:cNvSpPr txBox="1"/>
          <p:nvPr/>
        </p:nvSpPr>
        <p:spPr>
          <a:xfrm>
            <a:off x="6563153" y="5219150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AUTOMATED TASKS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1F3C62-C3BD-4756-8359-25A1CE11F3A6}"/>
              </a:ext>
            </a:extLst>
          </p:cNvPr>
          <p:cNvSpPr txBox="1"/>
          <p:nvPr/>
        </p:nvSpPr>
        <p:spPr>
          <a:xfrm>
            <a:off x="6649616" y="5931740"/>
            <a:ext cx="117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HIGHER PAY</a:t>
            </a:r>
          </a:p>
        </p:txBody>
      </p:sp>
    </p:spTree>
    <p:extLst>
      <p:ext uri="{BB962C8B-B14F-4D97-AF65-F5344CB8AC3E}">
        <p14:creationId xmlns:p14="http://schemas.microsoft.com/office/powerpoint/2010/main" val="373470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CD392A-831E-41F9-8859-A0760CC13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3123"/>
            <a:ext cx="45910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86D5E2-FC0D-4B03-AC21-3B968B5FA976}"/>
              </a:ext>
            </a:extLst>
          </p:cNvPr>
          <p:cNvSpPr txBox="1"/>
          <p:nvPr/>
        </p:nvSpPr>
        <p:spPr>
          <a:xfrm>
            <a:off x="3896022" y="3109549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ACCOUNTANTS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9A77AC-9600-4184-9F8B-0D9E0FEF75D4}"/>
              </a:ext>
            </a:extLst>
          </p:cNvPr>
          <p:cNvSpPr txBox="1"/>
          <p:nvPr/>
        </p:nvSpPr>
        <p:spPr>
          <a:xfrm>
            <a:off x="5638801" y="2740217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ANALYSTS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59546-CB4F-4D28-9EF9-A3CFE2558976}"/>
              </a:ext>
            </a:extLst>
          </p:cNvPr>
          <p:cNvSpPr txBox="1"/>
          <p:nvPr/>
        </p:nvSpPr>
        <p:spPr>
          <a:xfrm>
            <a:off x="6966283" y="3244334"/>
            <a:ext cx="1319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MARKETERS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505886-B4FB-4CC4-86FD-A6DF202E948D}"/>
              </a:ext>
            </a:extLst>
          </p:cNvPr>
          <p:cNvSpPr txBox="1"/>
          <p:nvPr/>
        </p:nvSpPr>
        <p:spPr>
          <a:xfrm>
            <a:off x="4387515" y="5573562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PHYSICIANS</a:t>
            </a:r>
          </a:p>
        </p:txBody>
      </p:sp>
      <p:pic>
        <p:nvPicPr>
          <p:cNvPr id="1028" name="Picture 4" descr="Advancing into Analytics Cover Image">
            <a:extLst>
              <a:ext uri="{FF2B5EF4-FFF2-40B4-BE49-F238E27FC236}">
                <a16:creationId xmlns:a16="http://schemas.microsoft.com/office/drawing/2014/main" id="{9672B86F-0EC7-4907-A937-A0FB7EA55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5318" y="4568600"/>
            <a:ext cx="680620" cy="888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921D1C4-B2BA-46B1-B233-196C974CE00C}"/>
              </a:ext>
            </a:extLst>
          </p:cNvPr>
          <p:cNvSpPr txBox="1"/>
          <p:nvPr/>
        </p:nvSpPr>
        <p:spPr>
          <a:xfrm>
            <a:off x="7038474" y="4628393"/>
            <a:ext cx="134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ENGINEERS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5CCE63-7F38-4509-9D68-0AF144D5BE28}"/>
              </a:ext>
            </a:extLst>
          </p:cNvPr>
          <p:cNvSpPr txBox="1"/>
          <p:nvPr/>
        </p:nvSpPr>
        <p:spPr>
          <a:xfrm>
            <a:off x="7038474" y="4201494"/>
            <a:ext cx="126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TEACHERS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A70B08-DD9E-407A-AF2B-7485FA8ACC56}"/>
              </a:ext>
            </a:extLst>
          </p:cNvPr>
          <p:cNvSpPr txBox="1"/>
          <p:nvPr/>
        </p:nvSpPr>
        <p:spPr>
          <a:xfrm>
            <a:off x="3968918" y="4866824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ECOLOGISTS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808A2C-AEEA-4BCF-94B5-0E97BD5A5B49}"/>
              </a:ext>
            </a:extLst>
          </p:cNvPr>
          <p:cNvSpPr txBox="1"/>
          <p:nvPr/>
        </p:nvSpPr>
        <p:spPr>
          <a:xfrm>
            <a:off x="4053139" y="4245110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INVESTORS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8C300D-C175-4982-AD21-77D811A06189}"/>
              </a:ext>
            </a:extLst>
          </p:cNvPr>
          <p:cNvSpPr txBox="1"/>
          <p:nvPr/>
        </p:nvSpPr>
        <p:spPr>
          <a:xfrm>
            <a:off x="6777789" y="5236156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EVALUATORS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D2A811-D04C-4F2F-AB09-A1CBE1366925}"/>
              </a:ext>
            </a:extLst>
          </p:cNvPr>
          <p:cNvSpPr txBox="1"/>
          <p:nvPr/>
        </p:nvSpPr>
        <p:spPr>
          <a:xfrm>
            <a:off x="5358229" y="6007325"/>
            <a:ext cx="1791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ADMINISTRATORS</a:t>
            </a:r>
          </a:p>
        </p:txBody>
      </p:sp>
    </p:spTree>
    <p:extLst>
      <p:ext uri="{BB962C8B-B14F-4D97-AF65-F5344CB8AC3E}">
        <p14:creationId xmlns:p14="http://schemas.microsoft.com/office/powerpoint/2010/main" val="556584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32509E7-00EA-408B-90DC-BA6BE30B7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350" y="489854"/>
            <a:ext cx="476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BC2BAA-2081-4CDA-B807-23137FA46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135" y="4966424"/>
            <a:ext cx="6305429" cy="609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0F3002-3D51-42E5-9E1D-202A0DFFA1F0}"/>
              </a:ext>
            </a:extLst>
          </p:cNvPr>
          <p:cNvSpPr txBox="1"/>
          <p:nvPr/>
        </p:nvSpPr>
        <p:spPr>
          <a:xfrm>
            <a:off x="1949570" y="917925"/>
            <a:ext cx="7976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Impact" panose="020B0806030902050204" pitchFamily="34" charset="0"/>
                <a:cs typeface="Helvetica" panose="020B0604020202020204" pitchFamily="34" charset="0"/>
              </a:rPr>
              <a:t>CLIPPY GETS HIS REVENGE</a:t>
            </a:r>
          </a:p>
        </p:txBody>
      </p:sp>
    </p:spTree>
    <p:extLst>
      <p:ext uri="{BB962C8B-B14F-4D97-AF65-F5344CB8AC3E}">
        <p14:creationId xmlns:p14="http://schemas.microsoft.com/office/powerpoint/2010/main" val="161264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Now ICC joins in the &amp;#39;WandaVison&amp;#39; wink meme - EastMojo">
            <a:extLst>
              <a:ext uri="{FF2B5EF4-FFF2-40B4-BE49-F238E27FC236}">
                <a16:creationId xmlns:a16="http://schemas.microsoft.com/office/drawing/2014/main" id="{3391A743-0018-4589-89CF-4F1813896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2914650"/>
            <a:ext cx="6171657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4D9E00-66B7-4630-81F8-B784556CA66C}"/>
              </a:ext>
            </a:extLst>
          </p:cNvPr>
          <p:cNvSpPr txBox="1"/>
          <p:nvPr/>
        </p:nvSpPr>
        <p:spPr>
          <a:xfrm>
            <a:off x="2081213" y="1960543"/>
            <a:ext cx="66960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cs typeface="Helvetica" panose="020B0604020202020204" pitchFamily="34" charset="0"/>
              </a:rPr>
              <a:t>BI tool with limited statistical capabilities:</a:t>
            </a:r>
          </a:p>
          <a:p>
            <a:r>
              <a:rPr lang="en-US" sz="2800" dirty="0">
                <a:cs typeface="Helvetica" panose="020B0604020202020204" pitchFamily="34" charset="0"/>
              </a:rPr>
              <a:t>“Sure, we can do AI…”</a:t>
            </a:r>
          </a:p>
        </p:txBody>
      </p:sp>
    </p:spTree>
    <p:extLst>
      <p:ext uri="{BB962C8B-B14F-4D97-AF65-F5344CB8AC3E}">
        <p14:creationId xmlns:p14="http://schemas.microsoft.com/office/powerpoint/2010/main" val="2192225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3D3F4DA-5177-4E81-A2C2-482398212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46" y="209306"/>
            <a:ext cx="4762500" cy="611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FFEDC5-2C34-4E94-8340-829EB40D3717}"/>
              </a:ext>
            </a:extLst>
          </p:cNvPr>
          <p:cNvSpPr txBox="1"/>
          <p:nvPr/>
        </p:nvSpPr>
        <p:spPr>
          <a:xfrm>
            <a:off x="1433146" y="690033"/>
            <a:ext cx="46339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Helvetica" panose="020B0604020202020204" pitchFamily="34" charset="0"/>
                <a:cs typeface="Helvetica" panose="020B0604020202020204" pitchFamily="34" charset="0"/>
              </a:rPr>
              <a:t>When you search online to get help and your own post shows up</a:t>
            </a:r>
          </a:p>
        </p:txBody>
      </p:sp>
    </p:spTree>
    <p:extLst>
      <p:ext uri="{BB962C8B-B14F-4D97-AF65-F5344CB8AC3E}">
        <p14:creationId xmlns:p14="http://schemas.microsoft.com/office/powerpoint/2010/main" val="1432574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2877</TotalTime>
  <Words>206</Words>
  <Application>Microsoft Office PowerPoint</Application>
  <PresentationFormat>Widescreen</PresentationFormat>
  <Paragraphs>55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Comic Sans MS</vt:lpstr>
      <vt:lpstr>Heebo Medium</vt:lpstr>
      <vt:lpstr>Helvetica</vt:lpstr>
      <vt:lpstr>HelveticaNeue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</dc:creator>
  <cp:lastModifiedBy>George Mount</cp:lastModifiedBy>
  <cp:revision>26</cp:revision>
  <dcterms:created xsi:type="dcterms:W3CDTF">2021-07-31T20:46:43Z</dcterms:created>
  <dcterms:modified xsi:type="dcterms:W3CDTF">2021-12-20T15:28:30Z</dcterms:modified>
</cp:coreProperties>
</file>

<file path=docProps/thumbnail.jpeg>
</file>